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3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4" r:id="rId14"/>
    <p:sldId id="267" r:id="rId15"/>
    <p:sldId id="268" r:id="rId16"/>
    <p:sldId id="269" r:id="rId17"/>
    <p:sldId id="270" r:id="rId18"/>
    <p:sldId id="271" r:id="rId19"/>
    <p:sldId id="272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gif>
</file>

<file path=ppt/media/image13.gif>
</file>

<file path=ppt/media/image14.gif>
</file>

<file path=ppt/media/image15.gif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308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6588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367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7775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09621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738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2069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8507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741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4326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753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6036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079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3505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5762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978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468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B4736EC-9A58-4F82-950D-BB8B29A08A04}" type="datetimeFigureOut">
              <a:rPr lang="ru-RU" smtClean="0"/>
              <a:t>22.03.2025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84CAE85-5A65-492C-BF82-5D98D08374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9185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sz="60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Доклад</a:t>
            </a:r>
            <a:br>
              <a:rPr lang="ru-RU" sz="60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</a:br>
            <a:r>
              <a:rPr lang="ru-RU" sz="60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Тема: «Устройства ввода»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326314" y="4932484"/>
            <a:ext cx="2540977" cy="1608991"/>
          </a:xfrm>
        </p:spPr>
        <p:txBody>
          <a:bodyPr/>
          <a:lstStyle/>
          <a:p>
            <a:pPr algn="r"/>
            <a:r>
              <a:rPr lang="ru-RU" dirty="0">
                <a:latin typeface="Bahnschrift SemiBold SemiConden" panose="020B0502040204020203" pitchFamily="34" charset="0"/>
              </a:rPr>
              <a:t>Ковалёв И. А.</a:t>
            </a:r>
          </a:p>
          <a:p>
            <a:pPr algn="r"/>
            <a:r>
              <a:rPr lang="ru-RU" dirty="0">
                <a:latin typeface="Bahnschrift SemiBold SemiConden" panose="020B0502040204020203" pitchFamily="34" charset="0"/>
              </a:rPr>
              <a:t>П-23</a:t>
            </a:r>
          </a:p>
        </p:txBody>
      </p:sp>
    </p:spTree>
    <p:extLst>
      <p:ext uri="{BB962C8B-B14F-4D97-AF65-F5344CB8AC3E}">
        <p14:creationId xmlns:p14="http://schemas.microsoft.com/office/powerpoint/2010/main" val="171040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Оптическая клавиатура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Это тип клавиатуры, который использует оптические датчики для регистрации нажатия клавиш. Когда клавиша нажимается, свет от оптического датчика блокируется, и датчик регистрирует это как нажатие клавиши.</a:t>
            </a:r>
          </a:p>
        </p:txBody>
      </p:sp>
      <p:pic>
        <p:nvPicPr>
          <p:cNvPr id="2050" name="Picture 2" descr="Picture background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903" y="2014043"/>
            <a:ext cx="3756482" cy="36748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6" name="Объект 2"/>
          <p:cNvSpPr txBox="1">
            <a:spLocks/>
          </p:cNvSpPr>
          <p:nvPr/>
        </p:nvSpPr>
        <p:spPr>
          <a:xfrm>
            <a:off x="1418491" y="5920393"/>
            <a:ext cx="5756032" cy="34278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72000" indent="0" algn="just">
              <a:lnSpc>
                <a:spcPct val="125000"/>
              </a:lnSpc>
              <a:buFont typeface="Wingdings 2" charset="2"/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Оптико-механическая клавиша</a:t>
            </a:r>
          </a:p>
        </p:txBody>
      </p:sp>
    </p:spTree>
    <p:extLst>
      <p:ext uri="{BB962C8B-B14F-4D97-AF65-F5344CB8AC3E}">
        <p14:creationId xmlns:p14="http://schemas.microsoft.com/office/powerpoint/2010/main" val="425834615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Эргономическая клавиатура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Такие клавиатуры имеют нестандартную форму, изогнуты или разделены посередине. Они сделаны с учётом удобства для рук при долгой печати и уменьшения мышечного напряжения.</a:t>
            </a:r>
          </a:p>
        </p:txBody>
      </p:sp>
      <p:pic>
        <p:nvPicPr>
          <p:cNvPr id="3076" name="Picture 4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291" y="1679326"/>
            <a:ext cx="3783378" cy="25222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3074" name="Picture 2" descr="Picture backgrou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290" y="3745840"/>
            <a:ext cx="3783379" cy="23120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9213279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Основные характеристики мышек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10000"/>
              </a:lnSpc>
              <a:buNone/>
            </a:pP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Разрешение (</a:t>
            </a:r>
            <a:r>
              <a:rPr lang="en-US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DPI)</a:t>
            </a:r>
            <a:r>
              <a:rPr lang="ru-RU" sz="1800" spc="-3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en-US" sz="1800" spc="-3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–</a:t>
            </a:r>
            <a:r>
              <a:rPr lang="ru-RU" sz="1800" spc="-3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en-US" sz="1800" spc="-3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определяет чувствительность мыши.</a:t>
            </a: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Частота опроса - показывает сколько раз в секунду мышь передаёт данные на компьютер.</a:t>
            </a:r>
            <a:endParaRPr lang="en-US" sz="1800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Количество кнопок</a:t>
            </a: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Эргономика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2448"/>
            <a:ext cx="4896563" cy="42551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24830795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Виды мышек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10000"/>
              </a:lnSpc>
              <a:buNone/>
            </a:pP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mtClean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Оптико-м</a:t>
            </a:r>
            <a:r>
              <a:rPr lang="ru-RU" smtClean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еханические</a:t>
            </a: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Оптическкие</a:t>
            </a: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Лазерные</a:t>
            </a: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Гироскопические</a:t>
            </a: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Сенсорные</a:t>
            </a: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Трекбол</a:t>
            </a:r>
          </a:p>
        </p:txBody>
      </p:sp>
      <p:pic>
        <p:nvPicPr>
          <p:cNvPr id="4098" name="Picture 2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2192245"/>
            <a:ext cx="4757243" cy="3426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03709118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Оптико-механическая мышь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Это старый тип компьютерных мышей, который работает на основе шарика, который перемещается по поверхности и передаёт движение курсора на экране.</a:t>
            </a:r>
          </a:p>
        </p:txBody>
      </p:sp>
      <p:pic>
        <p:nvPicPr>
          <p:cNvPr id="5122" name="Picture 2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4" y="2013438"/>
            <a:ext cx="4793395" cy="35950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2346430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Оптическая мышь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Это компьютерная мышь, в основе работы которой лежит использование света для отслеживания движения.</a:t>
            </a:r>
          </a:p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Основные компоненты:</a:t>
            </a:r>
          </a:p>
          <a:p>
            <a:pPr marL="414900" indent="-342900" algn="just">
              <a:buFont typeface="Wingdings" panose="05000000000000000000" pitchFamily="2" charset="2"/>
              <a:buChar char="§"/>
            </a:pPr>
            <a:r>
              <a:rPr lang="ru-RU" sz="1800" b="1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Светодиод</a:t>
            </a: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– источник света, освещающий поверхность.</a:t>
            </a:r>
          </a:p>
          <a:p>
            <a:pPr marL="414900" indent="-342900" algn="just"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Фотодетектор – фиксирует отраженный свет.</a:t>
            </a:r>
          </a:p>
          <a:p>
            <a:pPr marL="414900" indent="-342900" algn="just"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Процессор – обрабатывает данные от фотодетектора и передает их на компьютер.</a:t>
            </a:r>
          </a:p>
        </p:txBody>
      </p:sp>
      <p:pic>
        <p:nvPicPr>
          <p:cNvPr id="6146" name="Picture 2" descr="Picture backgroun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564" y="1732449"/>
            <a:ext cx="4009897" cy="40098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77743442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Лазерная мышь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 lnSpcReduction="10000"/>
          </a:bodyPr>
          <a:lstStyle/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Этот тип компьютерной мыши работает по похожей технологии с оптическими мышками, в котором для освещения поверхности используется инфракрасный лазерный диод.</a:t>
            </a:r>
          </a:p>
          <a:p>
            <a:pPr marL="72000" indent="0" algn="just"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Плюсы:</a:t>
            </a:r>
          </a:p>
          <a:p>
            <a:pPr marL="414900" indent="-342900" algn="just"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Высокая точность</a:t>
            </a:r>
          </a:p>
          <a:p>
            <a:pPr marL="414900" indent="-342900" algn="just"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Работа на различных поверхностях</a:t>
            </a:r>
          </a:p>
          <a:p>
            <a:pPr marL="414900" indent="-342900" algn="just"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Высокое разрешение (</a:t>
            </a:r>
            <a:r>
              <a:rPr lang="en-US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DPI</a:t>
            </a: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)</a:t>
            </a:r>
          </a:p>
          <a:p>
            <a:pPr marL="72000" indent="0" algn="just">
              <a:buNone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Минусы:</a:t>
            </a:r>
          </a:p>
          <a:p>
            <a:pPr marL="414900" indent="-342900" algn="just"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Высокая стоимость</a:t>
            </a:r>
          </a:p>
          <a:p>
            <a:pPr marL="414900" indent="-342900" algn="just"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Чувствительность к пыли и грязи</a:t>
            </a:r>
          </a:p>
        </p:txBody>
      </p:sp>
      <p:pic>
        <p:nvPicPr>
          <p:cNvPr id="1026" name="Picture 2" descr="Слайд 5 с фото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723" y="1732449"/>
            <a:ext cx="2417162" cy="42668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56313867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Гироскопическая мышь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Это компьютерная мышь, оснащенная гироскопом. Он распознаёт движение не только на поверхности, но и в пространстве: мышь можно взять со стола и управлять движением кисти в воздухе.</a:t>
            </a:r>
          </a:p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Работа гироскопических мышей основана на специальном двуосном гироскопическом датчике, который постоянно отслеживает перемещение компьютерной мыши в пространстве.</a:t>
            </a:r>
          </a:p>
        </p:txBody>
      </p:sp>
      <p:pic>
        <p:nvPicPr>
          <p:cNvPr id="4" name="Picture 2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1814450"/>
            <a:ext cx="4302125" cy="43021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44858787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Сенсорная мышь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Это компьютерная мышь, в которой для управления курсором используется сенсорный экран. </a:t>
            </a:r>
            <a:endParaRPr lang="en-US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72000" indent="0" algn="just">
              <a:lnSpc>
                <a:spcPct val="125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У сенсорных мышек нет кнопок и роликов, вместо них — сенсорная поверхность, которая позволяет передавать гораздо больше информации, нежели просто нажатие кнопок.</a:t>
            </a:r>
          </a:p>
        </p:txBody>
      </p:sp>
      <p:pic>
        <p:nvPicPr>
          <p:cNvPr id="2052" name="Picture 4" descr="Мышь Apple Magic Mouse White Bluetooth (A1296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4" y="2055223"/>
            <a:ext cx="4338273" cy="32537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1336323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Трекбол</a:t>
            </a:r>
          </a:p>
        </p:txBody>
      </p:sp>
      <p:pic>
        <p:nvPicPr>
          <p:cNvPr id="3074" name="Picture 2" descr="Picture backgroun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2076682"/>
            <a:ext cx="4529062" cy="32156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Действует подобно мыши, но отличается тем, что ввод информации осуществляется вращением шара, а само устройство не перемещается.</a:t>
            </a:r>
          </a:p>
          <a:p>
            <a:pPr marL="72000" indent="0" algn="just">
              <a:lnSpc>
                <a:spcPct val="125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Трекбол представляет собой перевёрнутую шариковую мышь. Сверху или сбоку корпуса находится шар, который пользователь может вращать ладонью или пальцами. Также на корпусе находятся кнопки.</a:t>
            </a:r>
          </a:p>
        </p:txBody>
      </p:sp>
    </p:spTree>
    <p:extLst>
      <p:ext uri="{BB962C8B-B14F-4D97-AF65-F5344CB8AC3E}">
        <p14:creationId xmlns:p14="http://schemas.microsoft.com/office/powerpoint/2010/main" val="52527554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4" y="530471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Прообраз клавиатуры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 fontScale="92500" lnSpcReduction="10000"/>
          </a:bodyPr>
          <a:lstStyle/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«Отцом печатных машинок» принято называть изобретателя и журналиста Кристофера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Летема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Шоулза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. </a:t>
            </a:r>
          </a:p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Вдохновившись британской пишущей машинкой он создал своё изобретение. Но т. к. изготовление машинок было тяжелым процессом и приносило небольшую прибыль — их потребителями был узкий круг людей.</a:t>
            </a:r>
          </a:p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Тогда в мае 1873 Кристофер и его партнеры подписали контакт с компанией «E.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Remington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and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Sons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» и машинка «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Шоулз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,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Глидден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и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Соуле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» стала выпускаться под названием «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Remington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No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. 1» с раскладкой, напоминающей современную «QWERTY».</a:t>
            </a:r>
          </a:p>
        </p:txBody>
      </p:sp>
      <p:pic>
        <p:nvPicPr>
          <p:cNvPr id="1030" name="Picture 6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1732449"/>
            <a:ext cx="4097215" cy="40972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913794" y="5999648"/>
            <a:ext cx="4097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 SemiConden" panose="020B0502040204020203" pitchFamily="34" charset="0"/>
              </a:rPr>
              <a:t>Пишущая машинка </a:t>
            </a:r>
            <a:r>
              <a:rPr lang="en-US" sz="2000" dirty="0">
                <a:latin typeface="Bahnschrift SemiBold SemiConden" panose="020B0502040204020203" pitchFamily="34" charset="0"/>
              </a:rPr>
              <a:t>Remington No. 1</a:t>
            </a:r>
            <a:endParaRPr lang="ru-RU" sz="20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70110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7734" y="501894"/>
            <a:ext cx="10353762" cy="97045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ASUS ROG Azoth Extreme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[54 499 ₽]</a:t>
            </a: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Тип – механическая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Тип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подкл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. – беспроводная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/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проводная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Интерфейс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подкл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. – 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USB Type-A / Bluetooth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Количество клавиш – 81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Программируемые клавиши – есть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Подсветка - есть</a:t>
            </a:r>
          </a:p>
          <a:p>
            <a:pPr marL="72000" indent="0" algn="just">
              <a:lnSpc>
                <a:spcPct val="125000"/>
              </a:lnSpc>
              <a:buNone/>
            </a:pP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4098" name="Picture 2" descr="https://avatars.mds.yandex.net/get-goods_pic/14382996/hat04c7c38583b5fb347696e2583b92a49b/500x5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734" y="1584263"/>
            <a:ext cx="4614314" cy="46143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513227923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7734" y="501894"/>
            <a:ext cx="10353762" cy="97045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Razer Naga V2 Pro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[18 699 ₽]</a:t>
            </a: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 lnSpcReduction="10000"/>
          </a:bodyPr>
          <a:lstStyle/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Тип – оптический светодиодный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Макс. разрешение – 30000 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dpi</a:t>
            </a: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Частота опроса – 1000 Гц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Тип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подкл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. – беспроводная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/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проводная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Интерфейс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подкл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. – 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USB Type-A / Bluetooth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Количество кнопок – 25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Программируемые кнопки – есть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Особенности: Сменные боковые панели, колесико с настраиваемым сопротивлением</a:t>
            </a: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900" algn="just">
              <a:lnSpc>
                <a:spcPct val="125000"/>
              </a:lnSpc>
              <a:buFont typeface="Wingdings" panose="05000000000000000000" pitchFamily="2" charset="2"/>
              <a:buChar char="§"/>
            </a:pP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2052" name="Picture 4" descr="https://c.dns-shop.ru/thumb/st1/fit/wm/0/0/4b1082f071611c65f973f6181839502c/0eb52bb214f7ca9078b9d10b6b41ec73a968824dacc115e0c797a0a3e36ea00c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734" y="1771996"/>
            <a:ext cx="4384841" cy="43870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99530460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Спасибо </a:t>
            </a:r>
            <a:r>
              <a:rPr lang="ru-RU" sz="600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за внимание</a:t>
            </a:r>
            <a:endParaRPr lang="ru-RU" sz="6000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1370693" y="-1440386"/>
            <a:ext cx="9440034" cy="1049867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39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Раскладка 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QWERTY</a:t>
            </a: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«QWERTY»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впервые использовала печатная машинка </a:t>
            </a:r>
            <a:r>
              <a:rPr lang="en-US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Remington No. 1. 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Эта раскладка помогала уменьшить сцепление рычагов нажимаемых рядом клавиш.</a:t>
            </a:r>
          </a:p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Клавиатурам досталась эта раскладка по наследию от печатных машинок, чтобы не переучиваться на новую раскладку.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92" y="1623444"/>
            <a:ext cx="3666999" cy="2453754"/>
          </a:xfrm>
          <a:prstGeom prst="roundRect">
            <a:avLst>
              <a:gd name="adj" fmla="val 12536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93" y="4077198"/>
            <a:ext cx="3666999" cy="2444666"/>
          </a:xfrm>
          <a:prstGeom prst="roundRect">
            <a:avLst>
              <a:gd name="adj" fmla="val 1398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9035709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Компьютерная мышь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Первая компьютерная мышь была изобретена в 1963 году Дугласом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Энгельбартом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в Исследовательском институте Стэнфорда.</a:t>
            </a:r>
          </a:p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Устройство представляло собой деревянный корпус с двумя металлическими колёсиками, которые отслеживали движение по двум осям. </a:t>
            </a:r>
            <a:r>
              <a:rPr lang="ru-RU" dirty="0" err="1">
                <a:solidFill>
                  <a:schemeClr val="tx1"/>
                </a:solidFill>
                <a:latin typeface="Bahnschrift SemiBold SemiConden" panose="020B0502040204020203" pitchFamily="34" charset="0"/>
              </a:rPr>
              <a:t>Энгельбарт</a:t>
            </a: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назвал своё изобретение «мышью» из-за сходства с этим животным: провод напоминал хвост, а корпус — тело.</a:t>
            </a:r>
          </a:p>
        </p:txBody>
      </p:sp>
      <p:pic>
        <p:nvPicPr>
          <p:cNvPr id="1026" name="Picture 2" descr="https://yastatic.net/naydex/yandex-search/nhZ8GK568/358befEGSDTY/6JbgH1FNSWqIAfl1-VtldDu0_H1FujZDolIOMWO046l5dfNrYsm6cj7tc-Vy_pml2Y8hI7PE0WNdLlNAYuhAyJmyJGsgKOweidS59ckLRKHvhe245f_n54eSijTjNLPcb-NBPODKCMQ5aiQCBm6cYNzesIfHArL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2198444"/>
            <a:ext cx="4968259" cy="29809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7557131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Основные характеристики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10000"/>
              </a:lnSpc>
              <a:buNone/>
            </a:pP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000"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Тип переключателей</a:t>
            </a:r>
          </a:p>
          <a:p>
            <a:pPr marL="414900" indent="-342000"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Подсветка</a:t>
            </a:r>
          </a:p>
          <a:p>
            <a:pPr marL="414900" indent="-342000"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Эргономика</a:t>
            </a:r>
          </a:p>
          <a:p>
            <a:pPr marL="414900" indent="-342000"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Дополнительные функции (кнопки мультимедиа, макросы и т. д.)</a:t>
            </a:r>
          </a:p>
          <a:p>
            <a:pPr marL="414900" indent="-342000"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Количество клавиш</a:t>
            </a:r>
          </a:p>
          <a:p>
            <a:pPr marL="414900" indent="-342000"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Подключение</a:t>
            </a:r>
          </a:p>
          <a:p>
            <a:pPr marL="414900" indent="-342000"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Количество одновременно нажатых клавиш</a:t>
            </a:r>
          </a:p>
        </p:txBody>
      </p:sp>
      <p:pic>
        <p:nvPicPr>
          <p:cNvPr id="1026" name="Picture 2" descr="Picture backgroun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2424068"/>
            <a:ext cx="4592888" cy="25132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1544849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Виды клавиатур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10000"/>
              </a:lnSpc>
              <a:buNone/>
            </a:pPr>
            <a:endParaRPr lang="ru-RU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Мембранные</a:t>
            </a: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Механические</a:t>
            </a: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Ножничные</a:t>
            </a: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Оптические</a:t>
            </a:r>
          </a:p>
          <a:p>
            <a:pPr marL="414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Эргономические</a:t>
            </a:r>
          </a:p>
        </p:txBody>
      </p:sp>
      <p:pic>
        <p:nvPicPr>
          <p:cNvPr id="2052" name="Picture 4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983" y="2274680"/>
            <a:ext cx="5154979" cy="33816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42697275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Мембранная клавиатура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Самый распространённый вид. В основе клавиатуры — мембрана, которая проложена поверх контактов. При нажатии на клавишу мембрана продавливается и замыкает нужный контакт, а потом возвращается в исходное положение.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828799"/>
            <a:ext cx="4137013" cy="39301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6134126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Механическая клавиатура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В таких клавиатурах вместо мембраны выступают переключатели (свитчи), которые отвечают за регистрацию нажатия клавиши. При нажатии клавиши переключатель срабатывает, и контакты замыкаются, что приводит к передаче сигнала на компьютер.</a:t>
            </a:r>
          </a:p>
        </p:txBody>
      </p:sp>
      <p:pic>
        <p:nvPicPr>
          <p:cNvPr id="1030" name="Picture 6" descr="Picture background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2495549"/>
            <a:ext cx="4988398" cy="24941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55322063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530469"/>
            <a:ext cx="10353762" cy="970450"/>
          </a:xfrm>
        </p:spPr>
        <p:txBody>
          <a:bodyPr/>
          <a:lstStyle/>
          <a:p>
            <a:pPr algn="l"/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Ножничная клавиатура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54615" y="1732449"/>
            <a:ext cx="5112942" cy="4466128"/>
          </a:xfrm>
        </p:spPr>
        <p:txBody>
          <a:bodyPr>
            <a:normAutofit/>
          </a:bodyPr>
          <a:lstStyle/>
          <a:p>
            <a:pPr marL="72000" indent="0" algn="just">
              <a:lnSpc>
                <a:spcPct val="110000"/>
              </a:lnSpc>
              <a:buNone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     Это тип клавиатуры, получивший своё название из-за специфической конструкции механизма клавиш, напоминающей ножницы.</a:t>
            </a:r>
          </a:p>
          <a:p>
            <a:pPr marL="414900" indent="-342900" algn="just"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ru-RU" b="1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Преимущества:</a:t>
            </a:r>
          </a:p>
          <a:p>
            <a:pPr marL="792000" lvl="1" indent="-342900" algn="just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Тонкий профиль</a:t>
            </a:r>
          </a:p>
          <a:p>
            <a:pPr marL="792000" lvl="1" indent="-342900" algn="just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Тихие клавиши</a:t>
            </a:r>
          </a:p>
          <a:p>
            <a:pPr marL="792000" lvl="1" indent="-342900" algn="just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Надёжность</a:t>
            </a:r>
          </a:p>
          <a:p>
            <a:pPr marL="414900" indent="-342900" algn="just"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ru-RU" b="1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Недостатки:</a:t>
            </a:r>
          </a:p>
          <a:p>
            <a:pPr marL="792000" lvl="1" indent="-342900" algn="just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Сложность чистки</a:t>
            </a:r>
          </a:p>
          <a:p>
            <a:pPr marL="792000" lvl="1" indent="-342900" algn="just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Стоимость</a:t>
            </a:r>
          </a:p>
          <a:p>
            <a:pPr marL="792000" lvl="1" indent="-342900" algn="just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ru-RU" sz="2000" dirty="0">
              <a:solidFill>
                <a:schemeClr val="tx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026" name="Picture 2" descr="Picture background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1898533"/>
            <a:ext cx="3860428" cy="38604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22517488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">
  <a:themeElements>
    <a:clrScheme name="Сланец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Сланец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ане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TM04033929[[fn=Сланец]]</Template>
  <TotalTime>489</TotalTime>
  <Words>817</Words>
  <Application>Microsoft Office PowerPoint</Application>
  <PresentationFormat>Широкоэкранный</PresentationFormat>
  <Paragraphs>105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8" baseType="lpstr">
      <vt:lpstr>Bahnschrift SemiBold SemiConden</vt:lpstr>
      <vt:lpstr>Calisto MT</vt:lpstr>
      <vt:lpstr>Trebuchet MS</vt:lpstr>
      <vt:lpstr>Wingdings</vt:lpstr>
      <vt:lpstr>Wingdings 2</vt:lpstr>
      <vt:lpstr>Сланец</vt:lpstr>
      <vt:lpstr>Доклад Тема: «Устройства ввода»</vt:lpstr>
      <vt:lpstr>Прообраз клавиатуры</vt:lpstr>
      <vt:lpstr>Раскладка QWERTY</vt:lpstr>
      <vt:lpstr>Компьютерная мышь</vt:lpstr>
      <vt:lpstr>Основные характеристики</vt:lpstr>
      <vt:lpstr>Виды клавиатур</vt:lpstr>
      <vt:lpstr>Мембранная клавиатура</vt:lpstr>
      <vt:lpstr>Механическая клавиатура</vt:lpstr>
      <vt:lpstr>Ножничная клавиатура</vt:lpstr>
      <vt:lpstr>Оптическая клавиатура</vt:lpstr>
      <vt:lpstr>Эргономическая клавиатура</vt:lpstr>
      <vt:lpstr>Основные характеристики мышек</vt:lpstr>
      <vt:lpstr>Виды мышек</vt:lpstr>
      <vt:lpstr>Оптико-механическая мышь</vt:lpstr>
      <vt:lpstr>Оптическая мышь</vt:lpstr>
      <vt:lpstr>Лазерная мышь</vt:lpstr>
      <vt:lpstr>Гироскопическая мышь</vt:lpstr>
      <vt:lpstr>Сенсорная мышь</vt:lpstr>
      <vt:lpstr>Трекбол</vt:lpstr>
      <vt:lpstr>ASUS ROG Azoth Extreme   [54 499 ₽]</vt:lpstr>
      <vt:lpstr>Razer Naga V2 Pro   [18 699 ₽]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Ivan</dc:creator>
  <cp:lastModifiedBy>Ivan</cp:lastModifiedBy>
  <cp:revision>33</cp:revision>
  <dcterms:created xsi:type="dcterms:W3CDTF">2025-01-19T10:19:37Z</dcterms:created>
  <dcterms:modified xsi:type="dcterms:W3CDTF">2025-03-22T19:47:36Z</dcterms:modified>
</cp:coreProperties>
</file>

<file path=docProps/thumbnail.jpeg>
</file>